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3" r:id="rId1"/>
  </p:sldMasterIdLst>
  <p:notesMasterIdLst>
    <p:notesMasterId r:id="rId20"/>
  </p:notes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12:12:10.62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0,'819'0,"-795"0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9T12:12:34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1 229 24575,'41'2'0,"61"10"0,-60-5 0,56 1 0,1629-7 0,-800-3 0,907 2 0,-1795-4 0,-38 4 0,-1 0 0,0 0 0,1 0 0,-1 0 0,1 0 0,-1 0 0,0-1 0,1 1 0,-1 0 0,0 0 0,1 0 0,-1-1 0,1 1 0,-1 0 0,0 0 0,0-1 0,1 1 0,-1 0 0,0-1 0,0 1 0,1 0 0,-1-1 0,0 1 0,0 0 0,0-1 0,0 1 0,1-1 0,-1 0 0,-1 0 0,1 0 0,-1 0 0,1 0 0,-1 0 0,1 0 0,-1 0 0,0 0 0,0 0 0,1 0 0,-1 1 0,0-1 0,0 0 0,0 0 0,0 1 0,0-1 0,-1 0 0,-15-10 0,0 1 0,-1 0 0,0 2 0,-1 0 0,-31-9 0,13 8 0,0 2 0,-41-3 0,58 7 0,0-2 0,1 0 0,0-1 0,-25-11 0,-4-2 0,-44-5 0,66 19 0,0-2 0,-45-17 0,57 19 0,-1 0 0,0 1 0,-1 1 0,1 0 0,-1 1 0,0 0 0,-25 2 0,40 0 0,0 0 0,0 0 0,1 0 0,-1 0 0,0 0 0,0 0 0,0 0 0,0 0 0,0 0 0,1 0 0,-1 1 0,0-1 0,0 0 0,0 0 0,1 1 0,-1-1 0,0 1 0,0-1 0,0 1 0,8 8 0,25 8 0,135 32 0,86 34 0,-222-70 0,-8-3 0,1 0 0,0-1 0,0-1 0,51 8 0,199 28 0,-271-43 0,82 10 0,-106-10 0,1 0 0,-39 9 0,-27 3 0,46-8 0,-73 20 0,81-16 0,0-1 0,0-2 0,-63 3 0,61-9 0,21-2 0,0 2 0,0 0 0,-1 1 0,1 0 0,0 0 0,0 2 0,0 0 0,1 0 0,-17 7 0,5 0 27,-1-1 0,-40 9-1,45-13-267,1 0 1,-1 1-1,1 1 0,1 1 0,-30 16 0,31-13-6585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A32C5-2EDD-4ABC-85D3-506E837469FE}" type="datetimeFigureOut">
              <a:rPr lang="tr-TR" smtClean="0"/>
              <a:t>9.05.2023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A456C-F5F8-487F-8507-62345AFE59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653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A456C-F5F8-487F-8507-62345AFE5939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639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872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2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835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258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F3E8B1C-86EF-43CF-8304-249481088644}" type="datetimeFigureOut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771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0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1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714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64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5/9/2023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596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F3E8B1C-86EF-43CF-8304-249481088644}" type="datetimeFigureOut">
              <a:rPr lang="en-US" smtClean="0"/>
              <a:pPr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46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4A7C5173-0937-F828-3BF9-4488C7DCAD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230" b="52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D3B37B5-934B-766E-B5F3-EA181C5F9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3732453"/>
          </a:xfrm>
        </p:spPr>
        <p:txBody>
          <a:bodyPr>
            <a:normAutofit/>
          </a:bodyPr>
          <a:lstStyle/>
          <a:p>
            <a:pPr algn="ctr"/>
            <a:r>
              <a:rPr lang="tr-TR" dirty="0" err="1"/>
              <a:t>Angular</a:t>
            </a:r>
            <a:r>
              <a:rPr lang="tr-TR" dirty="0"/>
              <a:t> Yapısı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4A9728B-9142-7D7E-344C-3100ED745B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422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pic>
        <p:nvPicPr>
          <p:cNvPr id="5" name="Picture 4" descr="Ayarlanabilir ölçüm aracı">
            <a:extLst>
              <a:ext uri="{FF2B5EF4-FFF2-40B4-BE49-F238E27FC236}">
                <a16:creationId xmlns:a16="http://schemas.microsoft.com/office/drawing/2014/main" id="{64BE4ADE-AE93-67C1-1C87-65AC930221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58" b="14173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D60390C-0E4C-4682-8246-AFA2E498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BA87F4-FB8A-4D91-B3F3-DFA78E0C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2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FDCD151-7DCF-4F7E-7E9E-AA5855157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80" y="4277802"/>
            <a:ext cx="6022449" cy="16224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60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Selector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49C447-CF4A-6060-BBE7-7C67895B3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4" y="4190337"/>
            <a:ext cx="3483865" cy="17099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r-TR" sz="2200" dirty="0"/>
              <a:t>Uygulamanın herhangi noktasında nasıl </a:t>
            </a:r>
            <a:r>
              <a:rPr lang="tr-TR" sz="2200" dirty="0" err="1"/>
              <a:t>çağıralacağını</a:t>
            </a:r>
            <a:r>
              <a:rPr lang="tr-TR" sz="2200" dirty="0"/>
              <a:t> tanımlayan bir referans özelliğidir.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12A90F-45C2-4C9B-BAF6-9CE1F546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82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09D5FE2-3CF1-EAA1-659E-76B8A25A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56813D0-E4C7-B6C7-E07B-597EB94CA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4CA9D1E-38E5-F7EC-A6A1-C204C8D74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0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42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áfico">
            <a:extLst>
              <a:ext uri="{FF2B5EF4-FFF2-40B4-BE49-F238E27FC236}">
                <a16:creationId xmlns:a16="http://schemas.microsoft.com/office/drawing/2014/main" id="{CB4DFD33-D942-F806-34C9-81C74B518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1" b="6019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165A61D-1869-EEFF-342A-01F2333D2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>
            <a:normAutofit/>
          </a:bodyPr>
          <a:lstStyle/>
          <a:p>
            <a:pPr algn="r"/>
            <a:r>
              <a:rPr lang="tr-TR" dirty="0"/>
              <a:t>Meta Data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36ED9F-E41B-E553-D64A-A198B7998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0" y="4170410"/>
            <a:ext cx="4699221" cy="1767141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r-TR" sz="1800" dirty="0" err="1"/>
              <a:t>Componentin</a:t>
            </a:r>
            <a:r>
              <a:rPr lang="tr-TR" sz="1800" dirty="0"/>
              <a:t> nasıl yapılandırılacağını ve nasıl kullanılacağını tanımlayan bir dekoratördür.</a:t>
            </a:r>
          </a:p>
          <a:p>
            <a:pPr>
              <a:buFont typeface="Wingdings" panose="05000000000000000000" pitchFamily="2" charset="2"/>
              <a:buChar char="q"/>
            </a:pPr>
            <a:endParaRPr lang="tr-TR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A74E364-04C2-0F7B-9976-EEFAEA1EC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632" y="957046"/>
            <a:ext cx="8288736" cy="255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7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B658774-9791-5574-8BB1-0D522480A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0" b="1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3BBCC60-E4B1-6BCF-97FB-C6A64DC9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>
            <a:normAutofit/>
          </a:bodyPr>
          <a:lstStyle/>
          <a:p>
            <a:pPr algn="r"/>
            <a:r>
              <a:rPr lang="tr-TR" dirty="0"/>
              <a:t>Component Nasıl oluşturulur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32B7CA0-0FFD-8DCE-BD89-834BDD703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0" y="4170410"/>
            <a:ext cx="4699221" cy="1767141"/>
          </a:xfrm>
        </p:spPr>
        <p:txBody>
          <a:bodyPr anchor="ctr">
            <a:normAutofit/>
          </a:bodyPr>
          <a:lstStyle/>
          <a:p>
            <a:pPr lvl="3"/>
            <a:r>
              <a:rPr lang="tr-TR" sz="1800"/>
              <a:t>ng generate component name</a:t>
            </a:r>
          </a:p>
          <a:p>
            <a:pPr marL="822960" lvl="3" indent="0">
              <a:buNone/>
            </a:pPr>
            <a:r>
              <a:rPr lang="tr-TR" sz="1800"/>
              <a:t>veya</a:t>
            </a:r>
          </a:p>
          <a:p>
            <a:pPr lvl="3"/>
            <a:r>
              <a:rPr lang="tr-TR" sz="1800"/>
              <a:t>ng g c component name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041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3D25154-9EF7-4C33-9AAC-7B3BE089F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EF7EB3A-8A5F-A4AB-FCB4-EB9EF47E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43468"/>
            <a:ext cx="9966960" cy="26587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9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Componentler</a:t>
            </a:r>
            <a:r>
              <a:rPr lang="en-US" sz="89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mod</a:t>
            </a:r>
            <a:r>
              <a:rPr lang="tr-TR" sz="89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u</a:t>
            </a:r>
            <a:r>
              <a:rPr lang="en-US" sz="89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le </a:t>
            </a:r>
            <a:r>
              <a:rPr lang="en-US" sz="89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nasıl</a:t>
            </a:r>
            <a:r>
              <a:rPr lang="en-US" sz="89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89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entegre</a:t>
            </a:r>
            <a:r>
              <a:rPr lang="en-US" sz="89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89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olur</a:t>
            </a:r>
            <a:r>
              <a:rPr lang="en-US" sz="89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04E8C0-C927-4C06-A96A-BF3323BA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E26884E-4AF9-53D2-386A-A03542A1B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913336"/>
            <a:ext cx="7891272" cy="180242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r-TR" sz="2200" dirty="0">
                <a:solidFill>
                  <a:srgbClr val="000000"/>
                </a:solidFill>
              </a:rPr>
              <a:t> </a:t>
            </a:r>
            <a:r>
              <a:rPr lang="en-US" sz="2200" dirty="0">
                <a:solidFill>
                  <a:srgbClr val="000000"/>
                </a:solidFill>
              </a:rPr>
              <a:t>Bir </a:t>
            </a:r>
            <a:r>
              <a:rPr lang="en-US" sz="2200" dirty="0" err="1">
                <a:solidFill>
                  <a:srgbClr val="000000"/>
                </a:solidFill>
              </a:rPr>
              <a:t>componentin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uygulamada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tanımlı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olması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tr-TR" sz="2200" dirty="0">
                <a:solidFill>
                  <a:srgbClr val="000000"/>
                </a:solidFill>
              </a:rPr>
              <a:t>için </a:t>
            </a:r>
            <a:r>
              <a:rPr lang="en-US" sz="2200" dirty="0" err="1">
                <a:solidFill>
                  <a:srgbClr val="000000"/>
                </a:solidFill>
              </a:rPr>
              <a:t>bağlı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modüle</a:t>
            </a:r>
            <a:r>
              <a:rPr lang="en-US" sz="2200" dirty="0">
                <a:solidFill>
                  <a:srgbClr val="000000"/>
                </a:solidFill>
              </a:rPr>
              <a:t> declare </a:t>
            </a:r>
            <a:r>
              <a:rPr lang="en-US" sz="2200" dirty="0" err="1">
                <a:solidFill>
                  <a:srgbClr val="000000"/>
                </a:solidFill>
              </a:rPr>
              <a:t>olması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gerekir</a:t>
            </a:r>
            <a:r>
              <a:rPr lang="en-US" sz="2200" dirty="0">
                <a:solidFill>
                  <a:srgbClr val="000000"/>
                </a:solidFill>
              </a:rPr>
              <a:t>.</a:t>
            </a:r>
            <a:endParaRPr lang="tr-TR" sz="22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tr-TR" sz="2200" dirty="0">
                <a:solidFill>
                  <a:srgbClr val="000000"/>
                </a:solidFill>
              </a:rPr>
              <a:t>Başka modüllerdeki </a:t>
            </a:r>
            <a:r>
              <a:rPr lang="tr-TR" sz="2200" dirty="0" err="1">
                <a:solidFill>
                  <a:srgbClr val="000000"/>
                </a:solidFill>
              </a:rPr>
              <a:t>componentleri</a:t>
            </a:r>
            <a:r>
              <a:rPr lang="tr-TR" sz="2200" dirty="0">
                <a:solidFill>
                  <a:srgbClr val="000000"/>
                </a:solidFill>
              </a:rPr>
              <a:t> kullanmak için ise modülü </a:t>
            </a:r>
            <a:r>
              <a:rPr lang="tr-TR" sz="2200" dirty="0" err="1">
                <a:solidFill>
                  <a:srgbClr val="000000"/>
                </a:solidFill>
              </a:rPr>
              <a:t>import</a:t>
            </a:r>
            <a:r>
              <a:rPr lang="tr-TR" sz="2200" dirty="0">
                <a:solidFill>
                  <a:srgbClr val="000000"/>
                </a:solidFill>
              </a:rPr>
              <a:t> edip o şekilde kullanılması gerekir.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200" dirty="0">
              <a:solidFill>
                <a:srgbClr val="00000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DCECFD5-4C30-4892-9FF0-540E1795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10245590" y="5111496"/>
            <a:chExt cx="1080904" cy="108090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C67F70-EAFE-425C-8422-591620A9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5590" y="5111496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47FA16B-C217-4D91-84EA-5B0846BD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53681" y="5219586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59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AFE3D5-9031-EBC7-D0A1-CC509E91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7C09D66-EFE7-7104-6B1A-E9CA7E9BC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4D60219-D232-F7CB-8F94-8A84BBA83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05"/>
            <a:ext cx="12192000" cy="6534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Mürekkep 5">
                <a:extLst>
                  <a:ext uri="{FF2B5EF4-FFF2-40B4-BE49-F238E27FC236}">
                    <a16:creationId xmlns:a16="http://schemas.microsoft.com/office/drawing/2014/main" id="{F6B24D21-F8F6-4553-EA2C-3CAE9830BC62}"/>
                  </a:ext>
                </a:extLst>
              </p14:cNvPr>
              <p14:cNvContentPartPr/>
              <p14:nvPr/>
            </p14:nvContentPartPr>
            <p14:xfrm>
              <a:off x="3047480" y="1920000"/>
              <a:ext cx="304200" cy="360"/>
            </p14:xfrm>
          </p:contentPart>
        </mc:Choice>
        <mc:Fallback xmlns="">
          <p:pic>
            <p:nvPicPr>
              <p:cNvPr id="6" name="Mürekkep 5">
                <a:extLst>
                  <a:ext uri="{FF2B5EF4-FFF2-40B4-BE49-F238E27FC236}">
                    <a16:creationId xmlns:a16="http://schemas.microsoft.com/office/drawing/2014/main" id="{F6B24D21-F8F6-4553-EA2C-3CAE9830BC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9840" y="1884000"/>
                <a:ext cx="339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Mürekkep 8">
                <a:extLst>
                  <a:ext uri="{FF2B5EF4-FFF2-40B4-BE49-F238E27FC236}">
                    <a16:creationId xmlns:a16="http://schemas.microsoft.com/office/drawing/2014/main" id="{4246B73C-AE98-9CB6-89F3-F361EAD54F90}"/>
                  </a:ext>
                </a:extLst>
              </p14:cNvPr>
              <p14:cNvContentPartPr/>
              <p14:nvPr/>
            </p14:nvContentPartPr>
            <p14:xfrm>
              <a:off x="3951800" y="1766640"/>
              <a:ext cx="1795320" cy="178560"/>
            </p14:xfrm>
          </p:contentPart>
        </mc:Choice>
        <mc:Fallback xmlns="">
          <p:pic>
            <p:nvPicPr>
              <p:cNvPr id="9" name="Mürekkep 8">
                <a:extLst>
                  <a:ext uri="{FF2B5EF4-FFF2-40B4-BE49-F238E27FC236}">
                    <a16:creationId xmlns:a16="http://schemas.microsoft.com/office/drawing/2014/main" id="{4246B73C-AE98-9CB6-89F3-F361EAD54F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3160" y="1758000"/>
                <a:ext cx="1812960" cy="196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Metin kutusu 9">
            <a:extLst>
              <a:ext uri="{FF2B5EF4-FFF2-40B4-BE49-F238E27FC236}">
                <a16:creationId xmlns:a16="http://schemas.microsoft.com/office/drawing/2014/main" id="{BC4BCA3C-5832-5449-3DC6-3AF1201FCD2D}"/>
              </a:ext>
            </a:extLst>
          </p:cNvPr>
          <p:cNvSpPr txBox="1"/>
          <p:nvPr/>
        </p:nvSpPr>
        <p:spPr>
          <a:xfrm>
            <a:off x="5904612" y="1614493"/>
            <a:ext cx="2533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Component </a:t>
            </a:r>
            <a:r>
              <a:rPr lang="tr-TR" dirty="0" err="1">
                <a:solidFill>
                  <a:srgbClr val="FF0000"/>
                </a:solidFill>
              </a:rPr>
              <a:t>Declaration</a:t>
            </a:r>
            <a:endParaRPr lang="tr-TR" dirty="0">
              <a:solidFill>
                <a:srgbClr val="FF0000"/>
              </a:solidFill>
            </a:endParaRPr>
          </a:p>
          <a:p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533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0648323-60C2-0E28-B30E-5D59428AD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tr-TR" dirty="0"/>
              <a:t>Data </a:t>
            </a:r>
            <a:r>
              <a:rPr lang="tr-TR" dirty="0" err="1"/>
              <a:t>bındıng</a:t>
            </a:r>
            <a:r>
              <a:rPr lang="tr-TR" dirty="0"/>
              <a:t> davranışı</a:t>
            </a:r>
          </a:p>
        </p:txBody>
      </p:sp>
      <p:pic>
        <p:nvPicPr>
          <p:cNvPr id="1026" name="Picture 2" descr="javascript - What is two way binding? - Stack Overflow">
            <a:extLst>
              <a:ext uri="{FF2B5EF4-FFF2-40B4-BE49-F238E27FC236}">
                <a16:creationId xmlns:a16="http://schemas.microsoft.com/office/drawing/2014/main" id="{C8CAD7D5-CE12-36B1-6CF3-95248A18C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" r="7122"/>
          <a:stretch/>
        </p:blipFill>
        <p:spPr bwMode="auto">
          <a:xfrm>
            <a:off x="1007196" y="2265037"/>
            <a:ext cx="5088800" cy="39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BDDEAF55-0EAE-591C-1146-87BF969B7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216" y="2320412"/>
            <a:ext cx="4632031" cy="3851787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r-TR" dirty="0"/>
              <a:t> Component </a:t>
            </a:r>
            <a:r>
              <a:rPr lang="tr-TR" dirty="0" err="1"/>
              <a:t>class’da</a:t>
            </a:r>
            <a:r>
              <a:rPr lang="tr-TR" dirty="0"/>
              <a:t> bulunan bir model(</a:t>
            </a:r>
            <a:r>
              <a:rPr lang="tr-TR" dirty="0" err="1"/>
              <a:t>property</a:t>
            </a:r>
            <a:r>
              <a:rPr lang="tr-TR" dirty="0"/>
              <a:t> </a:t>
            </a:r>
            <a:r>
              <a:rPr lang="tr-TR" dirty="0" err="1"/>
              <a:t>vb</a:t>
            </a:r>
            <a:r>
              <a:rPr lang="tr-TR" dirty="0"/>
              <a:t>)in veya fonksiyonun </a:t>
            </a:r>
            <a:r>
              <a:rPr lang="tr-TR" dirty="0" err="1"/>
              <a:t>template</a:t>
            </a:r>
            <a:r>
              <a:rPr lang="tr-TR" dirty="0"/>
              <a:t> yada bir dom nesnesiyle bağlantı </a:t>
            </a:r>
            <a:r>
              <a:rPr lang="tr-TR" dirty="0" err="1"/>
              <a:t>oluştuırmasını</a:t>
            </a:r>
            <a:r>
              <a:rPr lang="tr-TR" dirty="0"/>
              <a:t> sağlayan durumlardır.</a:t>
            </a:r>
            <a:endParaRPr lang="en-US" dirty="0"/>
          </a:p>
        </p:txBody>
      </p:sp>
      <p:sp>
        <p:nvSpPr>
          <p:cNvPr id="1041" name="Oval 104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043" name="Oval 104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86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425A90-DC98-255C-3536-F6E5B19E5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bındıng</a:t>
            </a:r>
            <a:r>
              <a:rPr lang="tr-TR" dirty="0"/>
              <a:t> çeşitleri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4001E96-C767-4883-8FAF-D486D4796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tr-TR" dirty="0"/>
              <a:t>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Interpolation</a:t>
            </a: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r>
              <a:rPr lang="tr-TR" dirty="0"/>
              <a:t> </a:t>
            </a:r>
            <a:r>
              <a:rPr lang="tr-TR" dirty="0" err="1"/>
              <a:t>Property</a:t>
            </a:r>
            <a:r>
              <a:rPr lang="tr-TR" dirty="0"/>
              <a:t> </a:t>
            </a:r>
            <a:r>
              <a:rPr lang="tr-TR" dirty="0" err="1"/>
              <a:t>Binding</a:t>
            </a: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r>
              <a:rPr lang="tr-TR" dirty="0"/>
              <a:t> </a:t>
            </a:r>
            <a:r>
              <a:rPr lang="tr-TR" dirty="0" err="1"/>
              <a:t>Event</a:t>
            </a:r>
            <a:r>
              <a:rPr lang="tr-TR" dirty="0"/>
              <a:t> </a:t>
            </a:r>
            <a:r>
              <a:rPr lang="tr-TR" dirty="0" err="1"/>
              <a:t>Binding</a:t>
            </a: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r>
              <a:rPr lang="tr-TR" dirty="0"/>
              <a:t> Two </a:t>
            </a:r>
            <a:r>
              <a:rPr lang="tr-TR" dirty="0" err="1"/>
              <a:t>way</a:t>
            </a:r>
            <a:r>
              <a:rPr lang="tr-TR" dirty="0"/>
              <a:t> </a:t>
            </a:r>
            <a:r>
              <a:rPr lang="tr-TR" dirty="0" err="1"/>
              <a:t>Binding</a:t>
            </a: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r>
              <a:rPr lang="tr-TR" dirty="0"/>
              <a:t> </a:t>
            </a:r>
            <a:r>
              <a:rPr lang="tr-TR" dirty="0" err="1"/>
              <a:t>Attiribute</a:t>
            </a:r>
            <a:r>
              <a:rPr lang="tr-TR" dirty="0"/>
              <a:t> </a:t>
            </a:r>
            <a:r>
              <a:rPr lang="tr-TR" dirty="0" err="1"/>
              <a:t>Binding</a:t>
            </a: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r>
              <a:rPr lang="tr-TR" dirty="0"/>
              <a:t> Class </a:t>
            </a:r>
            <a:r>
              <a:rPr lang="tr-TR" dirty="0" err="1"/>
              <a:t>Binding</a:t>
            </a: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r>
              <a:rPr lang="tr-TR" dirty="0"/>
              <a:t> Style </a:t>
            </a:r>
            <a:r>
              <a:rPr lang="tr-TR" dirty="0" err="1"/>
              <a:t>Binding</a:t>
            </a: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92556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68EC2C-7106-D9C6-76D3-773A8E13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99C42A6-BF7C-34A4-5F3B-51578541B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47AC243-D0E6-927C-F208-C1C60BDC1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61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36DA1C-2E75-DC27-8A2A-B4FF7AED0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6796010-8FFA-BC16-F8F1-6D8BDB042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6D1A58C-A2C8-D89F-DCB1-75102629D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93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Resim 38" descr="metin, ekran görüntüsü, yazılım, bilgisayar simgesi içeren bir resim&#10;&#10;Açıklama otomatik olarak oluşturuldu">
            <a:extLst>
              <a:ext uri="{FF2B5EF4-FFF2-40B4-BE49-F238E27FC236}">
                <a16:creationId xmlns:a16="http://schemas.microsoft.com/office/drawing/2014/main" id="{18EFCA91-63FA-B710-AFEF-69A5C2C4F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6AC7735-1948-71EF-EBF2-1A39BE5E4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>
            <a:normAutofit/>
          </a:bodyPr>
          <a:lstStyle/>
          <a:p>
            <a:pPr algn="r"/>
            <a:r>
              <a:rPr lang="tr-TR"/>
              <a:t>Component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67C18B3-1A09-3667-221B-1D1736AEF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0" y="4170410"/>
            <a:ext cx="4699221" cy="1767141"/>
          </a:xfrm>
        </p:spPr>
        <p:txBody>
          <a:bodyPr anchor="ctr"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r-TR" sz="1800" dirty="0"/>
              <a:t> </a:t>
            </a:r>
            <a:r>
              <a:rPr lang="tr-TR" sz="1800" dirty="0" err="1"/>
              <a:t>Componentler</a:t>
            </a:r>
            <a:r>
              <a:rPr lang="tr-TR" sz="1800" dirty="0"/>
              <a:t> tasarladığımız sayfaların kendileridir.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sz="1800" dirty="0"/>
              <a:t> Kullanıcıya gösterilen </a:t>
            </a:r>
            <a:r>
              <a:rPr lang="tr-TR" sz="1800" dirty="0" err="1"/>
              <a:t>view</a:t>
            </a:r>
            <a:r>
              <a:rPr lang="tr-TR" sz="1800" dirty="0"/>
              <a:t> sayfalarıdır.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sz="1800" dirty="0"/>
              <a:t> </a:t>
            </a:r>
            <a:r>
              <a:rPr lang="tr-TR" sz="1800" dirty="0" err="1"/>
              <a:t>Componentleri</a:t>
            </a:r>
            <a:r>
              <a:rPr lang="tr-TR" sz="1800" dirty="0"/>
              <a:t> birbiri içinde kullanabiliyoruz.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sz="1800" dirty="0"/>
              <a:t>Her </a:t>
            </a:r>
            <a:r>
              <a:rPr lang="tr-TR" sz="1800" dirty="0" err="1"/>
              <a:t>component</a:t>
            </a:r>
            <a:r>
              <a:rPr lang="tr-TR" sz="1800" dirty="0"/>
              <a:t> kendi içinde bağımsızdır.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688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B9F4262-962E-47BB-E488-4C67102F8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084" y="273420"/>
            <a:ext cx="8405672" cy="343330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E02C7CD-4B00-663E-E467-BEAE717A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>
            <a:normAutofit/>
          </a:bodyPr>
          <a:lstStyle/>
          <a:p>
            <a:pPr algn="r"/>
            <a:r>
              <a:rPr lang="tr-TR" dirty="0"/>
              <a:t>Component Bileşenleri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41A9054-FA30-1FC9-5871-DF6A962BC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0" y="4170410"/>
            <a:ext cx="4699221" cy="1767141"/>
          </a:xfrm>
        </p:spPr>
        <p:txBody>
          <a:bodyPr anchor="ctr"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r-TR" sz="1800" dirty="0"/>
              <a:t> </a:t>
            </a:r>
            <a:r>
              <a:rPr lang="tr-TR" sz="1800" dirty="0" err="1"/>
              <a:t>MetaData</a:t>
            </a:r>
            <a:endParaRPr lang="tr-TR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tr-TR" sz="1800" dirty="0"/>
              <a:t> </a:t>
            </a:r>
            <a:r>
              <a:rPr lang="tr-TR" sz="1800" dirty="0" err="1"/>
              <a:t>Selector</a:t>
            </a:r>
            <a:r>
              <a:rPr lang="tr-TR" sz="1800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sz="1800" dirty="0"/>
              <a:t> </a:t>
            </a:r>
            <a:r>
              <a:rPr lang="tr-TR" sz="1800" dirty="0" err="1"/>
              <a:t>Template</a:t>
            </a:r>
            <a:endParaRPr lang="tr-TR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tr-TR" sz="1800" dirty="0"/>
              <a:t> Style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sz="1800" dirty="0"/>
              <a:t> Class Component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912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6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62" descr="Kırmızı ve mavi dumanın soyut grafiği">
            <a:extLst>
              <a:ext uri="{FF2B5EF4-FFF2-40B4-BE49-F238E27FC236}">
                <a16:creationId xmlns:a16="http://schemas.microsoft.com/office/drawing/2014/main" id="{EC3D07A1-3542-3A12-BD08-3BC841325E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t="33510" b="10240"/>
          <a:stretch/>
        </p:blipFill>
        <p:spPr>
          <a:xfrm>
            <a:off x="-1" y="-50790"/>
            <a:ext cx="12191999" cy="6857990"/>
          </a:xfrm>
          <a:prstGeom prst="rect">
            <a:avLst/>
          </a:prstGeom>
        </p:spPr>
      </p:pic>
      <p:sp>
        <p:nvSpPr>
          <p:cNvPr id="79" name="Rectangle 6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4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A3045DB-31DD-B56A-842D-FF18CE123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dirty="0"/>
              <a:t>Template</a:t>
            </a:r>
          </a:p>
        </p:txBody>
      </p:sp>
      <p:sp>
        <p:nvSpPr>
          <p:cNvPr id="81" name="İçerik Yer Tutucusu 2">
            <a:extLst>
              <a:ext uri="{FF2B5EF4-FFF2-40B4-BE49-F238E27FC236}">
                <a16:creationId xmlns:a16="http://schemas.microsoft.com/office/drawing/2014/main" id="{3FE16F95-D530-A8BF-1456-E76AB6690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0" y="4450080"/>
            <a:ext cx="4688624" cy="1487471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r-TR" sz="1800" dirty="0"/>
              <a:t> </a:t>
            </a:r>
            <a:r>
              <a:rPr lang="en-US" sz="1800" dirty="0" err="1"/>
              <a:t>Componentin</a:t>
            </a:r>
            <a:r>
              <a:rPr lang="en-US" sz="1800" dirty="0"/>
              <a:t> </a:t>
            </a:r>
            <a:r>
              <a:rPr lang="en-US" sz="1800" dirty="0" err="1"/>
              <a:t>görsel</a:t>
            </a:r>
            <a:r>
              <a:rPr lang="en-US" sz="1800" dirty="0"/>
              <a:t> </a:t>
            </a:r>
            <a:r>
              <a:rPr lang="en-US" sz="1800" dirty="0" err="1"/>
              <a:t>çalışmalarının</a:t>
            </a:r>
            <a:r>
              <a:rPr lang="en-US" sz="1800" dirty="0"/>
              <a:t> </a:t>
            </a:r>
            <a:r>
              <a:rPr lang="en-US" sz="1800" dirty="0" err="1"/>
              <a:t>yapıldığı</a:t>
            </a:r>
            <a:r>
              <a:rPr lang="en-US" sz="1800" dirty="0"/>
              <a:t> </a:t>
            </a:r>
            <a:r>
              <a:rPr lang="en-US" sz="1800" dirty="0" err="1"/>
              <a:t>parçadır</a:t>
            </a:r>
            <a:r>
              <a:rPr lang="en-US" sz="1800" dirty="0"/>
              <a:t>.</a:t>
            </a:r>
            <a:endParaRPr lang="tr-TR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tr-TR" sz="1800" dirty="0"/>
              <a:t> İçerisinde data </a:t>
            </a:r>
            <a:r>
              <a:rPr lang="tr-TR" sz="1800" dirty="0" err="1"/>
              <a:t>binding</a:t>
            </a:r>
            <a:r>
              <a:rPr lang="tr-TR" sz="1800" dirty="0"/>
              <a:t>, </a:t>
            </a:r>
            <a:r>
              <a:rPr lang="tr-TR" sz="1800" dirty="0" err="1"/>
              <a:t>directive</a:t>
            </a:r>
            <a:r>
              <a:rPr lang="tr-TR" sz="1800" dirty="0"/>
              <a:t> ve </a:t>
            </a:r>
            <a:r>
              <a:rPr lang="tr-TR" sz="1800" dirty="0" err="1"/>
              <a:t>pipe</a:t>
            </a:r>
            <a:r>
              <a:rPr lang="tr-TR" sz="1800" dirty="0"/>
              <a:t> </a:t>
            </a:r>
            <a:r>
              <a:rPr lang="tr-TR" sz="1800" dirty="0" err="1"/>
              <a:t>lar</a:t>
            </a:r>
            <a:r>
              <a:rPr lang="tr-TR" sz="1800" dirty="0"/>
              <a:t> da  kullanılır.(Örnek)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sz="1800" dirty="0" err="1"/>
              <a:t>Template</a:t>
            </a:r>
            <a:r>
              <a:rPr lang="tr-TR" sz="1800" dirty="0"/>
              <a:t> ile </a:t>
            </a:r>
            <a:r>
              <a:rPr lang="tr-TR" sz="1800" dirty="0" err="1"/>
              <a:t>templateUrl</a:t>
            </a:r>
            <a:r>
              <a:rPr lang="tr-TR" sz="1800" dirty="0"/>
              <a:t> arasındaki ilişki ile bağlanıyor</a:t>
            </a:r>
          </a:p>
          <a:p>
            <a:pPr>
              <a:buFont typeface="Wingdings" panose="05000000000000000000" pitchFamily="2" charset="2"/>
              <a:buChar char="q"/>
            </a:pPr>
            <a:endParaRPr lang="tr-TR" sz="1800" dirty="0"/>
          </a:p>
          <a:p>
            <a:pPr>
              <a:buFont typeface="Wingdings" panose="05000000000000000000" pitchFamily="2" charset="2"/>
              <a:buChar char="q"/>
            </a:pPr>
            <a:endParaRPr lang="tr-TR" sz="1800" dirty="0"/>
          </a:p>
          <a:p>
            <a:pPr>
              <a:buFont typeface="Wingdings" panose="05000000000000000000" pitchFamily="2" charset="2"/>
              <a:buChar char="q"/>
            </a:pPr>
            <a:endParaRPr lang="en-US" sz="1800" dirty="0"/>
          </a:p>
        </p:txBody>
      </p:sp>
      <p:sp>
        <p:nvSpPr>
          <p:cNvPr id="82" name="Rectangle 7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88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761E443-0664-A5F9-3236-4B1F663A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C0683EF-2E2A-7864-0CB2-74E885084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7B7CFE9-6709-51FE-9C78-3D28588EE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275"/>
            <a:ext cx="12192000" cy="65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0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45A0CA7-D39F-895C-684B-836D3F235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0" b="1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D8EE8D9-7806-97D9-FA96-6C495BF1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>
            <a:normAutofit/>
          </a:bodyPr>
          <a:lstStyle/>
          <a:p>
            <a:pPr algn="r"/>
            <a:r>
              <a:rPr lang="tr-TR" dirty="0"/>
              <a:t>STYLE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6850445-640F-D8A7-0633-BE4A147A9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0" y="4170410"/>
            <a:ext cx="4699221" cy="1767141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r-TR" sz="1800" dirty="0" err="1"/>
              <a:t>Componentin</a:t>
            </a:r>
            <a:r>
              <a:rPr lang="tr-TR" sz="1800" dirty="0"/>
              <a:t> Css, </a:t>
            </a:r>
            <a:r>
              <a:rPr lang="tr-TR" sz="1800" dirty="0" err="1"/>
              <a:t>Scss</a:t>
            </a:r>
            <a:r>
              <a:rPr lang="tr-TR" sz="1800" dirty="0"/>
              <a:t>, </a:t>
            </a:r>
            <a:r>
              <a:rPr lang="tr-TR" sz="1800" dirty="0" err="1"/>
              <a:t>Sass</a:t>
            </a:r>
            <a:r>
              <a:rPr lang="tr-TR" sz="1800" dirty="0"/>
              <a:t> hangi </a:t>
            </a:r>
            <a:r>
              <a:rPr lang="tr-TR" sz="1800" dirty="0" err="1"/>
              <a:t>style</a:t>
            </a:r>
            <a:r>
              <a:rPr lang="tr-TR" sz="1800" dirty="0"/>
              <a:t> türü seçildiyse tasarımda kullanılan görselleştirme birimidir.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sz="1800" dirty="0"/>
              <a:t> </a:t>
            </a:r>
            <a:r>
              <a:rPr lang="tr-TR" sz="1800" dirty="0" err="1"/>
              <a:t>Componentimizi</a:t>
            </a:r>
            <a:r>
              <a:rPr lang="tr-TR" sz="1800" dirty="0"/>
              <a:t> </a:t>
            </a:r>
            <a:r>
              <a:rPr lang="tr-TR" sz="1800" dirty="0" err="1"/>
              <a:t>styleUrl</a:t>
            </a:r>
            <a:r>
              <a:rPr lang="tr-TR" sz="1800" dirty="0"/>
              <a:t> alanından ilişkilendiriyoruz.</a:t>
            </a:r>
          </a:p>
          <a:p>
            <a:endParaRPr lang="tr-TR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468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esks in empty classroom">
            <a:extLst>
              <a:ext uri="{FF2B5EF4-FFF2-40B4-BE49-F238E27FC236}">
                <a16:creationId xmlns:a16="http://schemas.microsoft.com/office/drawing/2014/main" id="{D14A048A-30BA-E4FF-9D50-B5BA53980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5" b="11326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9800D4A-34B6-7DBF-1E01-4DEDE0575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>
            <a:normAutofit/>
          </a:bodyPr>
          <a:lstStyle/>
          <a:p>
            <a:pPr algn="r"/>
            <a:r>
              <a:rPr lang="tr-TR" dirty="0"/>
              <a:t>Component </a:t>
            </a:r>
            <a:r>
              <a:rPr lang="tr-TR" dirty="0" err="1"/>
              <a:t>clASS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76B4EA2-9396-51B7-F59C-483007219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0" y="4170410"/>
            <a:ext cx="4699221" cy="1767141"/>
          </a:xfrm>
        </p:spPr>
        <p:txBody>
          <a:bodyPr anchor="ctr">
            <a:normAutofit lnSpcReduction="10000"/>
          </a:bodyPr>
          <a:lstStyle/>
          <a:p>
            <a:r>
              <a:rPr lang="tr-TR" sz="1800" dirty="0" err="1"/>
              <a:t>Componentin</a:t>
            </a:r>
            <a:r>
              <a:rPr lang="tr-TR" sz="1800" dirty="0"/>
              <a:t> esas ve merkezi unsurudur. </a:t>
            </a:r>
            <a:r>
              <a:rPr lang="tr-TR" sz="1800" dirty="0" err="1"/>
              <a:t>Uzantsı</a:t>
            </a:r>
            <a:r>
              <a:rPr lang="tr-TR" sz="1800" dirty="0"/>
              <a:t> .</a:t>
            </a:r>
            <a:r>
              <a:rPr lang="tr-TR" sz="1800" dirty="0" err="1"/>
              <a:t>ts</a:t>
            </a:r>
            <a:r>
              <a:rPr lang="tr-TR" sz="1800" dirty="0"/>
              <a:t> olarak adlandırılır.</a:t>
            </a:r>
          </a:p>
          <a:p>
            <a:r>
              <a:rPr lang="tr-TR" sz="1800" dirty="0"/>
              <a:t>Tüm </a:t>
            </a:r>
            <a:r>
              <a:rPr lang="tr-TR" sz="1800" dirty="0" err="1"/>
              <a:t>javascript</a:t>
            </a:r>
            <a:r>
              <a:rPr lang="tr-TR" sz="1800" dirty="0"/>
              <a:t>, </a:t>
            </a:r>
            <a:r>
              <a:rPr lang="tr-TR" sz="1800" dirty="0" err="1"/>
              <a:t>typescript</a:t>
            </a:r>
            <a:r>
              <a:rPr lang="tr-TR" sz="1800" dirty="0"/>
              <a:t> ve </a:t>
            </a:r>
            <a:r>
              <a:rPr lang="tr-TR" sz="1800" dirty="0" err="1"/>
              <a:t>jquery</a:t>
            </a:r>
            <a:r>
              <a:rPr lang="tr-TR" sz="1800" dirty="0"/>
              <a:t> işlemleri bu parça üzerinde yapılır.</a:t>
            </a:r>
          </a:p>
          <a:p>
            <a:r>
              <a:rPr lang="tr-TR" sz="1800" dirty="0"/>
              <a:t>Değişkenler ve fonksiyonlar bu  sınıf üzerinde çalışır.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789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F674840-06D2-3191-DDB2-EB000E79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A6E8B3F-0588-6878-D942-3CB9E65C9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83E39B1-9B49-03AB-2055-FBD43E8D7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"/>
            <a:ext cx="12192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168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ahta Yazı">
  <a:themeElements>
    <a:clrScheme name="Tahta Yazı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ahta Yazı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ahta Yazı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TM04033937[[fn=Uçak İzi]]</Template>
  <TotalTime>397</TotalTime>
  <Words>250</Words>
  <Application>Microsoft Office PowerPoint</Application>
  <PresentationFormat>Geniş ekran</PresentationFormat>
  <Paragraphs>47</Paragraphs>
  <Slides>18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4" baseType="lpstr">
      <vt:lpstr>Calibri</vt:lpstr>
      <vt:lpstr>Rockwell</vt:lpstr>
      <vt:lpstr>Rockwell Condensed</vt:lpstr>
      <vt:lpstr>Rockwell Extra Bold</vt:lpstr>
      <vt:lpstr>Wingdings</vt:lpstr>
      <vt:lpstr>Tahta Yazı</vt:lpstr>
      <vt:lpstr>Angular Yapısı</vt:lpstr>
      <vt:lpstr>PowerPoint Sunusu</vt:lpstr>
      <vt:lpstr>Component</vt:lpstr>
      <vt:lpstr>Component Bileşenleri</vt:lpstr>
      <vt:lpstr>Template</vt:lpstr>
      <vt:lpstr>PowerPoint Sunusu</vt:lpstr>
      <vt:lpstr>STYLE</vt:lpstr>
      <vt:lpstr>Component clASS</vt:lpstr>
      <vt:lpstr>PowerPoint Sunusu</vt:lpstr>
      <vt:lpstr>Selector</vt:lpstr>
      <vt:lpstr>PowerPoint Sunusu</vt:lpstr>
      <vt:lpstr>Meta Data</vt:lpstr>
      <vt:lpstr>Component Nasıl oluşturulur</vt:lpstr>
      <vt:lpstr>Componentler module nasıl entegre olur?</vt:lpstr>
      <vt:lpstr>PowerPoint Sunusu</vt:lpstr>
      <vt:lpstr>Data bındıng davranışı</vt:lpstr>
      <vt:lpstr>Data bındıng çeşitleri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Yapısı</dc:title>
  <dc:creator>muhammedaliaksit@gmail.com</dc:creator>
  <cp:lastModifiedBy>muhammedaliaksit@gmail.com</cp:lastModifiedBy>
  <cp:revision>3</cp:revision>
  <dcterms:created xsi:type="dcterms:W3CDTF">2023-05-09T08:20:06Z</dcterms:created>
  <dcterms:modified xsi:type="dcterms:W3CDTF">2023-05-09T14:57:40Z</dcterms:modified>
</cp:coreProperties>
</file>